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107" d="100"/>
          <a:sy n="107" d="100"/>
        </p:scale>
        <p:origin x="1734" y="11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slide" Target="slides/slide4.xml"/><Relationship Id="rId4" Type="http://schemas.openxmlformats.org/officeDocument/2006/relationships/slide" Target="slides/slide3.xml"/><Relationship Id="rId9"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2627C1D-1197-4156-AD02-D9B27BB04D95}" type="datetimeFigureOut">
              <a:rPr lang="en-GB" smtClean="0"/>
              <a:t>01/07/2024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AB43658-F1A5-4BB5-B8A4-DDD7FA4F1226}" type="slidenum">
              <a:rPr lang="en-GB" smtClean="0"/>
              <a:t>‹#›</a:t>
            </a:fld>
            <a:endParaRPr lang="en-GB"/>
          </a:p>
        </p:txBody>
      </p:sp>
    </p:spTree>
    <p:extLst>
      <p:ext uri="{BB962C8B-B14F-4D97-AF65-F5344CB8AC3E}">
        <p14:creationId xmlns:p14="http://schemas.microsoft.com/office/powerpoint/2010/main" val="18905945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2627C1D-1197-4156-AD02-D9B27BB04D95}" type="datetimeFigureOut">
              <a:rPr lang="en-GB" smtClean="0"/>
              <a:t>01/07/2024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AB43658-F1A5-4BB5-B8A4-DDD7FA4F1226}" type="slidenum">
              <a:rPr lang="en-GB" smtClean="0"/>
              <a:t>‹#›</a:t>
            </a:fld>
            <a:endParaRPr lang="en-GB"/>
          </a:p>
        </p:txBody>
      </p:sp>
    </p:spTree>
    <p:extLst>
      <p:ext uri="{BB962C8B-B14F-4D97-AF65-F5344CB8AC3E}">
        <p14:creationId xmlns:p14="http://schemas.microsoft.com/office/powerpoint/2010/main" val="3847067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2627C1D-1197-4156-AD02-D9B27BB04D95}" type="datetimeFigureOut">
              <a:rPr lang="en-GB" smtClean="0"/>
              <a:t>01/07/2024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AB43658-F1A5-4BB5-B8A4-DDD7FA4F1226}" type="slidenum">
              <a:rPr lang="en-GB" smtClean="0"/>
              <a:t>‹#›</a:t>
            </a:fld>
            <a:endParaRPr lang="en-GB"/>
          </a:p>
        </p:txBody>
      </p:sp>
    </p:spTree>
    <p:extLst>
      <p:ext uri="{BB962C8B-B14F-4D97-AF65-F5344CB8AC3E}">
        <p14:creationId xmlns:p14="http://schemas.microsoft.com/office/powerpoint/2010/main" val="275948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2627C1D-1197-4156-AD02-D9B27BB04D95}" type="datetimeFigureOut">
              <a:rPr lang="en-GB" smtClean="0"/>
              <a:t>01/07/2024</a:t>
            </a:fld>
            <a:endParaRPr lang="en-GB"/>
          </a:p>
        </p:txBody>
      </p:sp>
      <p:sp>
        <p:nvSpPr>
          <p:cNvPr id="5" name="Footer Placeholder 4"/>
          <p:cNvSpPr>
            <a:spLocks noGrp="1"/>
          </p:cNvSpPr>
          <p:nvPr>
            <p:ph type="ftr" sz="quarter" idx="11"/>
          </p:nvPr>
        </p:nvSpPr>
        <p:spPr/>
        <p:txBody>
          <a:bodyPr/>
          <a:lstStyle/>
          <a:p>
            <a:endParaRPr lang="en-GB"/>
          </a:p>
        </p:txBody>
      </p:sp>
      <p:sp>
        <p:nvSpPr>
          <p:cNvPr id="7" name="Flowchart: Terminator 6"/>
          <p:cNvSpPr>
            <a:spLocks noChangeArrowheads="1"/>
          </p:cNvSpPr>
          <p:nvPr userDrawn="1"/>
        </p:nvSpPr>
        <p:spPr bwMode="auto">
          <a:xfrm>
            <a:off x="7596336" y="6309320"/>
            <a:ext cx="1439545" cy="467995"/>
          </a:xfrm>
          <a:prstGeom prst="flowChartTerminator">
            <a:avLst/>
          </a:prstGeom>
          <a:solidFill>
            <a:schemeClr val="bg1"/>
          </a:solidFill>
          <a:ln w="3175">
            <a:solidFill>
              <a:srgbClr val="000000"/>
            </a:solidFill>
            <a:miter lim="800000"/>
            <a:headEnd/>
            <a:tailEnd/>
          </a:ln>
        </p:spPr>
        <p:txBody>
          <a:bodyPr rot="0" vert="horz" wrap="square" lIns="36000" tIns="36000" rIns="36000" bIns="36000" anchor="ctr" anchorCtr="0" upright="1">
            <a:noAutofit/>
          </a:bodyPr>
          <a:lstStyle/>
          <a:p>
            <a:pPr algn="ctr">
              <a:lnSpc>
                <a:spcPct val="115000"/>
              </a:lnSpc>
              <a:spcAft>
                <a:spcPts val="0"/>
              </a:spcAft>
            </a:pPr>
            <a:r>
              <a:rPr lang="en-GB" sz="1400" b="1">
                <a:solidFill>
                  <a:srgbClr val="92D050"/>
                </a:solidFill>
                <a:effectLst/>
                <a:latin typeface="Segoe Script"/>
                <a:ea typeface="Calibri"/>
                <a:cs typeface="Times New Roman"/>
              </a:rPr>
              <a:t>D</a:t>
            </a:r>
            <a:r>
              <a:rPr lang="en-GB" sz="1400">
                <a:solidFill>
                  <a:srgbClr val="92D050"/>
                </a:solidFill>
                <a:effectLst/>
                <a:latin typeface="Segoe Script"/>
                <a:ea typeface="Calibri"/>
                <a:cs typeface="Times New Roman"/>
              </a:rPr>
              <a:t>&amp;</a:t>
            </a:r>
            <a:r>
              <a:rPr lang="en-GB" sz="1400" b="1">
                <a:solidFill>
                  <a:srgbClr val="92D050"/>
                </a:solidFill>
                <a:effectLst/>
                <a:latin typeface="Segoe Script"/>
                <a:ea typeface="Calibri"/>
                <a:cs typeface="Times New Roman"/>
              </a:rPr>
              <a:t>T</a:t>
            </a:r>
            <a:r>
              <a:rPr lang="en-GB" sz="1400">
                <a:solidFill>
                  <a:srgbClr val="808080"/>
                </a:solidFill>
                <a:effectLst/>
                <a:latin typeface="Arial"/>
                <a:ea typeface="Calibri"/>
                <a:cs typeface="Times New Roman"/>
              </a:rPr>
              <a:t>@</a:t>
            </a:r>
            <a:r>
              <a:rPr lang="en-GB" sz="1400" b="1">
                <a:solidFill>
                  <a:srgbClr val="00CC00"/>
                </a:solidFill>
                <a:effectLst/>
                <a:latin typeface="Baskerville Old Face"/>
                <a:ea typeface="FangSong"/>
                <a:cs typeface="Times New Roman"/>
              </a:rPr>
              <a:t>C</a:t>
            </a:r>
            <a:r>
              <a:rPr lang="en-GB" sz="1400" b="1">
                <a:solidFill>
                  <a:srgbClr val="FF0000"/>
                </a:solidFill>
                <a:effectLst/>
                <a:latin typeface="Baskerville Old Face"/>
                <a:ea typeface="FangSong"/>
                <a:cs typeface="Times New Roman"/>
              </a:rPr>
              <a:t>C</a:t>
            </a:r>
            <a:r>
              <a:rPr lang="en-GB" sz="1400" b="1">
                <a:solidFill>
                  <a:srgbClr val="0000FF"/>
                </a:solidFill>
                <a:effectLst/>
                <a:latin typeface="Baskerville Old Face"/>
                <a:ea typeface="FangSong"/>
                <a:cs typeface="Times New Roman"/>
              </a:rPr>
              <a:t>C</a:t>
            </a:r>
            <a:r>
              <a:rPr lang="en-GB" sz="1400" b="1">
                <a:solidFill>
                  <a:srgbClr val="F9EB39"/>
                </a:solidFill>
                <a:effectLst/>
                <a:latin typeface="Baskerville Old Face"/>
                <a:ea typeface="FangSong"/>
                <a:cs typeface="Times New Roman"/>
              </a:rPr>
              <a:t>S</a:t>
            </a:r>
            <a:endParaRPr lang="en-GB" sz="1100">
              <a:effectLst/>
              <a:latin typeface="Calibri"/>
              <a:ea typeface="Calibri"/>
              <a:cs typeface="Times New Roman"/>
            </a:endParaRPr>
          </a:p>
        </p:txBody>
      </p:sp>
    </p:spTree>
    <p:extLst>
      <p:ext uri="{BB962C8B-B14F-4D97-AF65-F5344CB8AC3E}">
        <p14:creationId xmlns:p14="http://schemas.microsoft.com/office/powerpoint/2010/main" val="11075483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2627C1D-1197-4156-AD02-D9B27BB04D95}" type="datetimeFigureOut">
              <a:rPr lang="en-GB" smtClean="0"/>
              <a:t>01/07/2024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AB43658-F1A5-4BB5-B8A4-DDD7FA4F1226}" type="slidenum">
              <a:rPr lang="en-GB" smtClean="0"/>
              <a:t>‹#›</a:t>
            </a:fld>
            <a:endParaRPr lang="en-GB"/>
          </a:p>
        </p:txBody>
      </p:sp>
    </p:spTree>
    <p:extLst>
      <p:ext uri="{BB962C8B-B14F-4D97-AF65-F5344CB8AC3E}">
        <p14:creationId xmlns:p14="http://schemas.microsoft.com/office/powerpoint/2010/main" val="41333375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2627C1D-1197-4156-AD02-D9B27BB04D95}" type="datetimeFigureOut">
              <a:rPr lang="en-GB" smtClean="0"/>
              <a:t>01/07/2024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AB43658-F1A5-4BB5-B8A4-DDD7FA4F1226}" type="slidenum">
              <a:rPr lang="en-GB" smtClean="0"/>
              <a:t>‹#›</a:t>
            </a:fld>
            <a:endParaRPr lang="en-GB"/>
          </a:p>
        </p:txBody>
      </p:sp>
    </p:spTree>
    <p:extLst>
      <p:ext uri="{BB962C8B-B14F-4D97-AF65-F5344CB8AC3E}">
        <p14:creationId xmlns:p14="http://schemas.microsoft.com/office/powerpoint/2010/main" val="17067515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12627C1D-1197-4156-AD02-D9B27BB04D95}" type="datetimeFigureOut">
              <a:rPr lang="en-GB" smtClean="0"/>
              <a:t>01/07/2024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AB43658-F1A5-4BB5-B8A4-DDD7FA4F1226}" type="slidenum">
              <a:rPr lang="en-GB" smtClean="0"/>
              <a:t>‹#›</a:t>
            </a:fld>
            <a:endParaRPr lang="en-GB"/>
          </a:p>
        </p:txBody>
      </p:sp>
    </p:spTree>
    <p:extLst>
      <p:ext uri="{BB962C8B-B14F-4D97-AF65-F5344CB8AC3E}">
        <p14:creationId xmlns:p14="http://schemas.microsoft.com/office/powerpoint/2010/main" val="6616548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12627C1D-1197-4156-AD02-D9B27BB04D95}" type="datetimeFigureOut">
              <a:rPr lang="en-GB" smtClean="0"/>
              <a:t>01/07/2024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AB43658-F1A5-4BB5-B8A4-DDD7FA4F1226}" type="slidenum">
              <a:rPr lang="en-GB" smtClean="0"/>
              <a:t>‹#›</a:t>
            </a:fld>
            <a:endParaRPr lang="en-GB"/>
          </a:p>
        </p:txBody>
      </p:sp>
    </p:spTree>
    <p:extLst>
      <p:ext uri="{BB962C8B-B14F-4D97-AF65-F5344CB8AC3E}">
        <p14:creationId xmlns:p14="http://schemas.microsoft.com/office/powerpoint/2010/main" val="9137224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627C1D-1197-4156-AD02-D9B27BB04D95}" type="datetimeFigureOut">
              <a:rPr lang="en-GB" smtClean="0"/>
              <a:t>01/07/2024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AB43658-F1A5-4BB5-B8A4-DDD7FA4F1226}" type="slidenum">
              <a:rPr lang="en-GB" smtClean="0"/>
              <a:t>‹#›</a:t>
            </a:fld>
            <a:endParaRPr lang="en-GB"/>
          </a:p>
        </p:txBody>
      </p:sp>
    </p:spTree>
    <p:extLst>
      <p:ext uri="{BB962C8B-B14F-4D97-AF65-F5344CB8AC3E}">
        <p14:creationId xmlns:p14="http://schemas.microsoft.com/office/powerpoint/2010/main" val="3151512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2627C1D-1197-4156-AD02-D9B27BB04D95}" type="datetimeFigureOut">
              <a:rPr lang="en-GB" smtClean="0"/>
              <a:t>01/07/2024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AB43658-F1A5-4BB5-B8A4-DDD7FA4F1226}" type="slidenum">
              <a:rPr lang="en-GB" smtClean="0"/>
              <a:t>‹#›</a:t>
            </a:fld>
            <a:endParaRPr lang="en-GB"/>
          </a:p>
        </p:txBody>
      </p:sp>
    </p:spTree>
    <p:extLst>
      <p:ext uri="{BB962C8B-B14F-4D97-AF65-F5344CB8AC3E}">
        <p14:creationId xmlns:p14="http://schemas.microsoft.com/office/powerpoint/2010/main" val="2222344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2627C1D-1197-4156-AD02-D9B27BB04D95}" type="datetimeFigureOut">
              <a:rPr lang="en-GB" smtClean="0"/>
              <a:t>01/07/2024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AB43658-F1A5-4BB5-B8A4-DDD7FA4F1226}" type="slidenum">
              <a:rPr lang="en-GB" smtClean="0"/>
              <a:t>‹#›</a:t>
            </a:fld>
            <a:endParaRPr lang="en-GB"/>
          </a:p>
        </p:txBody>
      </p:sp>
    </p:spTree>
    <p:extLst>
      <p:ext uri="{BB962C8B-B14F-4D97-AF65-F5344CB8AC3E}">
        <p14:creationId xmlns:p14="http://schemas.microsoft.com/office/powerpoint/2010/main" val="705825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627C1D-1197-4156-AD02-D9B27BB04D95}" type="datetimeFigureOut">
              <a:rPr lang="en-GB" smtClean="0"/>
              <a:t>01/07/2024</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B43658-F1A5-4BB5-B8A4-DDD7FA4F1226}" type="slidenum">
              <a:rPr lang="en-GB" smtClean="0"/>
              <a:t>‹#›</a:t>
            </a:fld>
            <a:endParaRPr lang="en-GB"/>
          </a:p>
        </p:txBody>
      </p:sp>
    </p:spTree>
    <p:extLst>
      <p:ext uri="{BB962C8B-B14F-4D97-AF65-F5344CB8AC3E}">
        <p14:creationId xmlns:p14="http://schemas.microsoft.com/office/powerpoint/2010/main" val="11173591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jpe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jpeg"/><Relationship Id="rId4" Type="http://schemas.openxmlformats.org/officeDocument/2006/relationships/image" Target="../media/image1.png"/><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8.pn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s://www.youtube.com/watch?v=9QREMRZqb3o" TargetMode="External"/><Relationship Id="rId11" Type="http://schemas.openxmlformats.org/officeDocument/2006/relationships/image" Target="../media/image8.png"/><Relationship Id="rId5" Type="http://schemas.openxmlformats.org/officeDocument/2006/relationships/hyperlink" Target="https://www.youtube.com/watch?v=BZ-uPJLxav0" TargetMode="External"/><Relationship Id="rId10" Type="http://schemas.openxmlformats.org/officeDocument/2006/relationships/image" Target="../media/image7.jpeg"/><Relationship Id="rId4" Type="http://schemas.openxmlformats.org/officeDocument/2006/relationships/hyperlink" Target="http://www.sketchup.com/download?sketchup=make" TargetMode="External"/><Relationship Id="rId9"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679055"/>
            <a:ext cx="7772400" cy="1470025"/>
          </a:xfrm>
        </p:spPr>
        <p:txBody>
          <a:bodyPr>
            <a:normAutofit/>
          </a:bodyPr>
          <a:lstStyle/>
          <a:p>
            <a:r>
              <a:rPr lang="en-GB" sz="5400" b="1" dirty="0"/>
              <a:t>Sixth Form Summer Task</a:t>
            </a:r>
          </a:p>
        </p:txBody>
      </p:sp>
      <p:sp>
        <p:nvSpPr>
          <p:cNvPr id="3" name="Subtitle 2"/>
          <p:cNvSpPr>
            <a:spLocks noGrp="1"/>
          </p:cNvSpPr>
          <p:nvPr>
            <p:ph type="subTitle" idx="1"/>
          </p:nvPr>
        </p:nvSpPr>
        <p:spPr>
          <a:xfrm>
            <a:off x="1371600" y="4196680"/>
            <a:ext cx="6400800" cy="1752600"/>
          </a:xfrm>
        </p:spPr>
        <p:txBody>
          <a:bodyPr>
            <a:normAutofit/>
          </a:bodyPr>
          <a:lstStyle/>
          <a:p>
            <a:r>
              <a:rPr lang="en-GB" sz="6000" b="1" dirty="0">
                <a:solidFill>
                  <a:srgbClr val="92D050"/>
                </a:solidFill>
                <a:latin typeface="Segoe Script" pitchFamily="34" charset="0"/>
              </a:rPr>
              <a:t>D</a:t>
            </a:r>
            <a:r>
              <a:rPr lang="en-GB" sz="6000" dirty="0">
                <a:solidFill>
                  <a:srgbClr val="92D050"/>
                </a:solidFill>
                <a:latin typeface="Segoe Script" pitchFamily="34" charset="0"/>
              </a:rPr>
              <a:t>&amp;</a:t>
            </a:r>
            <a:r>
              <a:rPr lang="en-GB" sz="6000" b="1" dirty="0">
                <a:solidFill>
                  <a:srgbClr val="92D050"/>
                </a:solidFill>
                <a:latin typeface="Segoe Script" pitchFamily="34" charset="0"/>
              </a:rPr>
              <a:t>T</a:t>
            </a:r>
            <a:r>
              <a:rPr lang="en-GB" sz="6000" dirty="0"/>
              <a:t>@</a:t>
            </a:r>
            <a:r>
              <a:rPr lang="en-GB" sz="6000" b="1" dirty="0">
                <a:solidFill>
                  <a:srgbClr val="00B050"/>
                </a:solidFill>
                <a:latin typeface="Baskerville Old Face" pitchFamily="18" charset="0"/>
              </a:rPr>
              <a:t>C</a:t>
            </a:r>
            <a:r>
              <a:rPr lang="en-GB" sz="6000" b="1" dirty="0">
                <a:solidFill>
                  <a:srgbClr val="FF0000"/>
                </a:solidFill>
                <a:latin typeface="Baskerville Old Face" pitchFamily="18" charset="0"/>
              </a:rPr>
              <a:t>C</a:t>
            </a:r>
            <a:r>
              <a:rPr lang="en-GB" sz="6000" b="1" dirty="0">
                <a:solidFill>
                  <a:srgbClr val="0000FF"/>
                </a:solidFill>
                <a:latin typeface="Baskerville Old Face" pitchFamily="18" charset="0"/>
              </a:rPr>
              <a:t>C</a:t>
            </a:r>
            <a:r>
              <a:rPr lang="en-GB" sz="6000" b="1" dirty="0">
                <a:solidFill>
                  <a:srgbClr val="FFC000"/>
                </a:solidFill>
                <a:latin typeface="Baskerville Old Face" pitchFamily="18" charset="0"/>
              </a:rPr>
              <a:t>S</a:t>
            </a:r>
          </a:p>
          <a:p>
            <a:pPr>
              <a:lnSpc>
                <a:spcPct val="150000"/>
              </a:lnSpc>
            </a:pPr>
            <a:r>
              <a:rPr lang="en-GB" sz="2600" b="1" i="1" dirty="0">
                <a:solidFill>
                  <a:schemeClr val="tx1">
                    <a:lumMod val="50000"/>
                    <a:lumOff val="50000"/>
                  </a:schemeClr>
                </a:solidFill>
              </a:rPr>
              <a:t>Miss Brennan &amp; Mr Teece</a:t>
            </a:r>
            <a:endParaRPr lang="en-GB" sz="3600" i="1" dirty="0">
              <a:solidFill>
                <a:schemeClr val="tx1">
                  <a:lumMod val="50000"/>
                  <a:lumOff val="50000"/>
                </a:schemeClr>
              </a:solidFill>
            </a:endParaRPr>
          </a:p>
          <a:p>
            <a:endParaRPr lang="en-GB" dirty="0"/>
          </a:p>
        </p:txBody>
      </p:sp>
      <p:pic>
        <p:nvPicPr>
          <p:cNvPr id="4" name="Picture 2" descr="C:\Users\cbr\AppData\Local\Microsoft\Windows\Temporary Internet Files\Content.IE5\ZC2XD407\robot-little-blue[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4288" y="435911"/>
            <a:ext cx="1317442" cy="164680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 descr="C:\Users\cbr\AppData\Local\Microsoft\Windows\Temporary Internet Files\Content.IE5\3F8DVR7Y\1024px-USA_Flag_Map.svg[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04766" y="868003"/>
            <a:ext cx="1934468" cy="12147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result for slot together furnitu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544" y="548680"/>
            <a:ext cx="2247900" cy="169545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Tinkercad">
            <a:extLst>
              <a:ext uri="{FF2B5EF4-FFF2-40B4-BE49-F238E27FC236}">
                <a16:creationId xmlns:a16="http://schemas.microsoft.com/office/drawing/2014/main" id="{697E5092-A2DE-48B0-99AC-67C2820092D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45931" y="4680653"/>
            <a:ext cx="1199528" cy="119952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Solidworks - Iconsys">
            <a:extLst>
              <a:ext uri="{FF2B5EF4-FFF2-40B4-BE49-F238E27FC236}">
                <a16:creationId xmlns:a16="http://schemas.microsoft.com/office/drawing/2014/main" id="{0F5457C9-9C51-4143-8F39-0D9D91F5B19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9586" t="26226" r="9586" b="30981"/>
          <a:stretch/>
        </p:blipFill>
        <p:spPr bwMode="auto">
          <a:xfrm>
            <a:off x="5774746" y="6104804"/>
            <a:ext cx="1847250" cy="48897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Fusion 360 - Wikipedia">
            <a:extLst>
              <a:ext uri="{FF2B5EF4-FFF2-40B4-BE49-F238E27FC236}">
                <a16:creationId xmlns:a16="http://schemas.microsoft.com/office/drawing/2014/main" id="{96F173EA-95EC-437F-A1F4-C7E20351029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59632" y="5873499"/>
            <a:ext cx="1930661" cy="95158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SketchUp">
            <a:extLst>
              <a:ext uri="{FF2B5EF4-FFF2-40B4-BE49-F238E27FC236}">
                <a16:creationId xmlns:a16="http://schemas.microsoft.com/office/drawing/2014/main" id="{A8BC73A9-557A-4711-AA87-44A92771B53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8541" y="4745422"/>
            <a:ext cx="1069990" cy="1069990"/>
          </a:xfrm>
          <a:prstGeom prst="rect">
            <a:avLst/>
          </a:prstGeom>
          <a:noFill/>
          <a:extLst>
            <a:ext uri="{909E8E84-426E-40DD-AFC4-6F175D3DCCD1}">
              <a14:hiddenFill xmlns:a14="http://schemas.microsoft.com/office/drawing/2010/main">
                <a:solidFill>
                  <a:srgbClr val="FFFFFF"/>
                </a:solidFill>
              </a14:hiddenFill>
            </a:ext>
          </a:extLst>
        </p:spPr>
      </p:pic>
      <p:pic>
        <p:nvPicPr>
          <p:cNvPr id="14" name="Audio 13">
            <a:hlinkClick r:id="" action="ppaction://media"/>
            <a:extLst>
              <a:ext uri="{FF2B5EF4-FFF2-40B4-BE49-F238E27FC236}">
                <a16:creationId xmlns:a16="http://schemas.microsoft.com/office/drawing/2014/main" id="{ED15332F-4733-4C44-9F4D-B5C29C2CA99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44284038"/>
      </p:ext>
    </p:extLst>
  </p:cSld>
  <p:clrMapOvr>
    <a:masterClrMapping/>
  </p:clrMapOvr>
  <mc:AlternateContent xmlns:mc="http://schemas.openxmlformats.org/markup-compatibility/2006" xmlns:p14="http://schemas.microsoft.com/office/powerpoint/2010/main">
    <mc:Choice Requires="p14">
      <p:transition spd="slow" p14:dur="2000" advTm="19294"/>
    </mc:Choice>
    <mc:Fallback xmlns="">
      <p:transition spd="slow" advTm="192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b="1" dirty="0" err="1"/>
              <a:t>Roboville</a:t>
            </a:r>
            <a:r>
              <a:rPr lang="en-GB" b="1" dirty="0"/>
              <a:t>, AI, USA</a:t>
            </a:r>
          </a:p>
        </p:txBody>
      </p:sp>
      <p:sp>
        <p:nvSpPr>
          <p:cNvPr id="3" name="Content Placeholder 2"/>
          <p:cNvSpPr>
            <a:spLocks noGrp="1"/>
          </p:cNvSpPr>
          <p:nvPr>
            <p:ph idx="1"/>
          </p:nvPr>
        </p:nvSpPr>
        <p:spPr>
          <a:xfrm>
            <a:off x="457200" y="1600200"/>
            <a:ext cx="8229600" cy="4853136"/>
          </a:xfrm>
        </p:spPr>
        <p:txBody>
          <a:bodyPr>
            <a:normAutofit fontScale="85000" lnSpcReduction="10000"/>
          </a:bodyPr>
          <a:lstStyle/>
          <a:p>
            <a:pPr marL="0" indent="0">
              <a:buNone/>
            </a:pPr>
            <a:r>
              <a:rPr lang="en-GB" dirty="0"/>
              <a:t>Mr &amp; Mrs Smith have just bought a new home in the heart of ‘</a:t>
            </a:r>
            <a:r>
              <a:rPr lang="en-GB" b="1" i="1" dirty="0" err="1"/>
              <a:t>Roboville</a:t>
            </a:r>
            <a:r>
              <a:rPr lang="en-GB" dirty="0"/>
              <a:t>’ a new development of robotically dependant homes in the newly named American state of AI. </a:t>
            </a:r>
          </a:p>
          <a:p>
            <a:pPr marL="0" indent="0">
              <a:buNone/>
            </a:pPr>
            <a:r>
              <a:rPr lang="en-GB" dirty="0"/>
              <a:t>Every home within </a:t>
            </a:r>
            <a:r>
              <a:rPr lang="en-GB" dirty="0" err="1"/>
              <a:t>Roboville</a:t>
            </a:r>
            <a:r>
              <a:rPr lang="en-GB" dirty="0"/>
              <a:t> will be run entirely by automated systems and will have its own ‘</a:t>
            </a:r>
            <a:r>
              <a:rPr lang="en-GB" dirty="0" err="1"/>
              <a:t>robocleaner</a:t>
            </a:r>
            <a:r>
              <a:rPr lang="en-GB" dirty="0"/>
              <a:t>’.   </a:t>
            </a:r>
          </a:p>
          <a:p>
            <a:pPr marL="0" indent="0">
              <a:buNone/>
            </a:pPr>
            <a:r>
              <a:rPr lang="en-GB" dirty="0"/>
              <a:t>Each night when the homeowners are asleep in bed the </a:t>
            </a:r>
            <a:r>
              <a:rPr lang="en-GB" dirty="0" err="1"/>
              <a:t>robocleaner</a:t>
            </a:r>
            <a:r>
              <a:rPr lang="en-GB" dirty="0"/>
              <a:t> will be programmed to clean the downstairs areas; washing the floors and vacuuming the carpets.  </a:t>
            </a:r>
          </a:p>
          <a:p>
            <a:pPr marL="0" indent="0">
              <a:buNone/>
            </a:pPr>
            <a:r>
              <a:rPr lang="en-GB" dirty="0"/>
              <a:t>As a result all furniture has to be designed to be capable of being stored up off the floor.</a:t>
            </a:r>
          </a:p>
        </p:txBody>
      </p:sp>
      <p:pic>
        <p:nvPicPr>
          <p:cNvPr id="5" name="Picture 2" descr="C:\Users\cbr\AppData\Local\Microsoft\Windows\Temporary Internet Files\Content.IE5\ZC2XD407\robot-little-blue[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68344" y="116632"/>
            <a:ext cx="1317442" cy="1646802"/>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1" descr="C:\Users\cbr\AppData\Local\Microsoft\Windows\Temporary Internet Files\Content.IE5\3F8DVR7Y\1024px-USA_Flag_Map.svg[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08104" y="260648"/>
            <a:ext cx="1934468" cy="1214710"/>
          </a:xfrm>
          <a:prstGeom prst="rect">
            <a:avLst/>
          </a:prstGeom>
          <a:noFill/>
          <a:extLst>
            <a:ext uri="{909E8E84-426E-40DD-AFC4-6F175D3DCCD1}">
              <a14:hiddenFill xmlns:a14="http://schemas.microsoft.com/office/drawing/2010/main">
                <a:solidFill>
                  <a:srgbClr val="FFFFFF"/>
                </a:solidFill>
              </a14:hiddenFill>
            </a:ext>
          </a:extLst>
        </p:spPr>
      </p:pic>
      <p:pic>
        <p:nvPicPr>
          <p:cNvPr id="8" name="Audio 7">
            <a:hlinkClick r:id="" action="ppaction://media"/>
            <a:extLst>
              <a:ext uri="{FF2B5EF4-FFF2-40B4-BE49-F238E27FC236}">
                <a16:creationId xmlns:a16="http://schemas.microsoft.com/office/drawing/2014/main" id="{F1BB5848-54EC-4DFC-954F-949B0035AB2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665928402"/>
      </p:ext>
    </p:extLst>
  </p:cSld>
  <p:clrMapOvr>
    <a:masterClrMapping/>
  </p:clrMapOvr>
  <mc:AlternateContent xmlns:mc="http://schemas.openxmlformats.org/markup-compatibility/2006" xmlns:p14="http://schemas.microsoft.com/office/powerpoint/2010/main">
    <mc:Choice Requires="p14">
      <p:transition spd="slow" p14:dur="2000" advTm="64294"/>
    </mc:Choice>
    <mc:Fallback xmlns="">
      <p:transition spd="slow" advTm="642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b="1" dirty="0"/>
              <a:t>Your challenge…</a:t>
            </a:r>
          </a:p>
        </p:txBody>
      </p:sp>
      <p:sp>
        <p:nvSpPr>
          <p:cNvPr id="3" name="Content Placeholder 2"/>
          <p:cNvSpPr>
            <a:spLocks noGrp="1"/>
          </p:cNvSpPr>
          <p:nvPr>
            <p:ph idx="1"/>
          </p:nvPr>
        </p:nvSpPr>
        <p:spPr>
          <a:xfrm>
            <a:off x="457200" y="1600200"/>
            <a:ext cx="8229600" cy="4925144"/>
          </a:xfrm>
        </p:spPr>
        <p:txBody>
          <a:bodyPr>
            <a:noAutofit/>
          </a:bodyPr>
          <a:lstStyle/>
          <a:p>
            <a:r>
              <a:rPr lang="en-GB" sz="2000" dirty="0"/>
              <a:t>To spend the first 15 minutes designing a simple stool </a:t>
            </a:r>
            <a:br>
              <a:rPr lang="en-GB" sz="2000" dirty="0"/>
            </a:br>
            <a:r>
              <a:rPr lang="en-GB" sz="2000" dirty="0"/>
              <a:t>for young children aged 5-8, appropriate for use in a ‘</a:t>
            </a:r>
            <a:r>
              <a:rPr lang="en-GB" sz="2000" i="1" dirty="0" err="1"/>
              <a:t>Roboville</a:t>
            </a:r>
            <a:r>
              <a:rPr lang="en-GB" sz="2000" i="1" dirty="0"/>
              <a:t>’</a:t>
            </a:r>
            <a:r>
              <a:rPr lang="en-GB" sz="2000" dirty="0"/>
              <a:t> home.</a:t>
            </a:r>
          </a:p>
          <a:p>
            <a:r>
              <a:rPr lang="en-GB" sz="2000" dirty="0"/>
              <a:t>The stool </a:t>
            </a:r>
            <a:r>
              <a:rPr lang="en-GB" sz="2000" b="1" dirty="0"/>
              <a:t>MUST</a:t>
            </a:r>
            <a:r>
              <a:rPr lang="en-GB" sz="2000" dirty="0"/>
              <a:t>:</a:t>
            </a:r>
          </a:p>
          <a:p>
            <a:pPr lvl="1"/>
            <a:r>
              <a:rPr lang="en-GB" sz="1800" dirty="0"/>
              <a:t>Be capable of being bought in flat pack form</a:t>
            </a:r>
          </a:p>
          <a:p>
            <a:pPr lvl="1"/>
            <a:r>
              <a:rPr lang="en-GB" sz="1800" dirty="0"/>
              <a:t>Be easily put together without the use of adhesives or tools and equipment</a:t>
            </a:r>
          </a:p>
          <a:p>
            <a:pPr lvl="1"/>
            <a:r>
              <a:rPr lang="en-GB" sz="1800" dirty="0"/>
              <a:t>Be put together and taken apart in less than 3 minutes</a:t>
            </a:r>
          </a:p>
          <a:p>
            <a:pPr lvl="1"/>
            <a:r>
              <a:rPr lang="en-GB" sz="1800" dirty="0"/>
              <a:t>Be able to be hung on the wall to allow the ‘</a:t>
            </a:r>
            <a:r>
              <a:rPr lang="en-GB" sz="1800" dirty="0" err="1"/>
              <a:t>robocleaner</a:t>
            </a:r>
            <a:r>
              <a:rPr lang="en-GB" sz="1800" dirty="0"/>
              <a:t>’ to clean at night </a:t>
            </a:r>
          </a:p>
          <a:p>
            <a:r>
              <a:rPr lang="en-GB" sz="2000" dirty="0"/>
              <a:t>Use the remaining time to model your stool design from the following materials and any others that you may have at home:</a:t>
            </a:r>
          </a:p>
          <a:p>
            <a:pPr lvl="1"/>
            <a:r>
              <a:rPr lang="en-GB" sz="1800" dirty="0"/>
              <a:t>Foamboard 			- Wooden cocktail sticks</a:t>
            </a:r>
          </a:p>
          <a:p>
            <a:pPr lvl="1"/>
            <a:r>
              <a:rPr lang="en-GB" sz="1800" dirty="0"/>
              <a:t>Corrugated cardboard		- Thin card </a:t>
            </a:r>
          </a:p>
          <a:p>
            <a:pPr lvl="1"/>
            <a:r>
              <a:rPr lang="en-GB" sz="1800" dirty="0"/>
              <a:t>Polypropylene			- Thin plastic sheet</a:t>
            </a:r>
          </a:p>
          <a:p>
            <a:pPr lvl="1"/>
            <a:r>
              <a:rPr lang="en-GB" sz="1800" dirty="0"/>
              <a:t>Art straws				- Masking tape/</a:t>
            </a:r>
            <a:r>
              <a:rPr lang="en-GB" sz="1800" dirty="0" err="1"/>
              <a:t>sellotape</a:t>
            </a:r>
            <a:endParaRPr lang="en-GB" sz="1800" dirty="0"/>
          </a:p>
          <a:p>
            <a:pPr lvl="1"/>
            <a:r>
              <a:rPr lang="en-GB" sz="1800" dirty="0"/>
              <a:t>String 				- Double-sided tape</a:t>
            </a:r>
          </a:p>
        </p:txBody>
      </p:sp>
      <p:pic>
        <p:nvPicPr>
          <p:cNvPr id="3074" name="Picture 2" descr="Image result for slot together furnit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0535" y="188641"/>
            <a:ext cx="1813952" cy="1368151"/>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A1AC72A6-A946-4E55-9AF3-B87C427649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208669719"/>
      </p:ext>
    </p:extLst>
  </p:cSld>
  <p:clrMapOvr>
    <a:masterClrMapping/>
  </p:clrMapOvr>
  <mc:AlternateContent xmlns:mc="http://schemas.openxmlformats.org/markup-compatibility/2006" xmlns:p14="http://schemas.microsoft.com/office/powerpoint/2010/main">
    <mc:Choice Requires="p14">
      <p:transition spd="slow" p14:dur="2000" advTm="184469"/>
    </mc:Choice>
    <mc:Fallback xmlns="">
      <p:transition spd="slow" advTm="1844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b="1" dirty="0"/>
              <a:t>The next step…</a:t>
            </a:r>
          </a:p>
        </p:txBody>
      </p:sp>
      <p:sp>
        <p:nvSpPr>
          <p:cNvPr id="3" name="Content Placeholder 2"/>
          <p:cNvSpPr>
            <a:spLocks noGrp="1"/>
          </p:cNvSpPr>
          <p:nvPr>
            <p:ph idx="1"/>
          </p:nvPr>
        </p:nvSpPr>
        <p:spPr>
          <a:xfrm>
            <a:off x="457200" y="1600200"/>
            <a:ext cx="8229600" cy="4853136"/>
          </a:xfrm>
        </p:spPr>
        <p:txBody>
          <a:bodyPr>
            <a:normAutofit fontScale="40000" lnSpcReduction="20000"/>
          </a:bodyPr>
          <a:lstStyle/>
          <a:p>
            <a:pPr marL="514350" indent="-514350">
              <a:buFont typeface="+mj-lt"/>
              <a:buAutoNum type="arabicPeriod"/>
            </a:pPr>
            <a:r>
              <a:rPr lang="en-GB" dirty="0"/>
              <a:t>To create a 3D virtual model of your stool design using a 3D CAD programme that you are familiar with.</a:t>
            </a:r>
          </a:p>
          <a:p>
            <a:pPr marL="514350" indent="-514350">
              <a:buFont typeface="+mj-lt"/>
              <a:buAutoNum type="arabicPeriod"/>
            </a:pPr>
            <a:r>
              <a:rPr lang="en-GB" dirty="0"/>
              <a:t>Once you have completed it, save it and then generate of images of your design, which you can use to present it to us.</a:t>
            </a:r>
          </a:p>
          <a:p>
            <a:pPr marL="514350" indent="-514350">
              <a:buFont typeface="+mj-lt"/>
              <a:buAutoNum type="arabicPeriod"/>
            </a:pPr>
            <a:r>
              <a:rPr lang="en-GB" dirty="0"/>
              <a:t>Next you will need to annotate your design (on computer or by hand), explaining how you have considered the following:</a:t>
            </a:r>
          </a:p>
          <a:p>
            <a:pPr marL="808038" lvl="1" indent="-268288"/>
            <a:r>
              <a:rPr lang="en-GB" dirty="0"/>
              <a:t>Aesthetics</a:t>
            </a:r>
          </a:p>
          <a:p>
            <a:pPr marL="808038" lvl="1" indent="-268288"/>
            <a:r>
              <a:rPr lang="en-GB" dirty="0"/>
              <a:t>Customer</a:t>
            </a:r>
          </a:p>
          <a:p>
            <a:pPr marL="808038" lvl="1" indent="-268288"/>
            <a:r>
              <a:rPr lang="en-GB" dirty="0"/>
              <a:t>Ergonomics</a:t>
            </a:r>
          </a:p>
          <a:p>
            <a:pPr marL="808038" lvl="1" indent="-268288"/>
            <a:r>
              <a:rPr lang="en-GB" dirty="0"/>
              <a:t>Safety</a:t>
            </a:r>
          </a:p>
          <a:p>
            <a:pPr marL="808038" lvl="1" indent="-268288"/>
            <a:r>
              <a:rPr lang="en-GB" dirty="0"/>
              <a:t>Sustainability</a:t>
            </a:r>
          </a:p>
          <a:p>
            <a:pPr marL="808038" lvl="1" indent="-268288"/>
            <a:r>
              <a:rPr lang="en-GB" dirty="0"/>
              <a:t>Function</a:t>
            </a:r>
          </a:p>
          <a:p>
            <a:pPr marL="808038" lvl="1" indent="-268288"/>
            <a:r>
              <a:rPr lang="en-GB" dirty="0"/>
              <a:t>Materials </a:t>
            </a:r>
          </a:p>
          <a:p>
            <a:pPr marL="808038" lvl="1" indent="-268288"/>
            <a:endParaRPr lang="en-GB" dirty="0"/>
          </a:p>
          <a:p>
            <a:pPr marL="0" indent="0">
              <a:buNone/>
            </a:pPr>
            <a:r>
              <a:rPr lang="en-GB" dirty="0"/>
              <a:t>You will be expected to present your idea in full colour on A4 and bring to your first lesson with us in September.</a:t>
            </a:r>
          </a:p>
          <a:p>
            <a:pPr marL="0" indent="0">
              <a:buNone/>
            </a:pPr>
            <a:endParaRPr lang="en-GB" dirty="0"/>
          </a:p>
          <a:p>
            <a:pPr marL="0" indent="0">
              <a:buNone/>
            </a:pPr>
            <a:r>
              <a:rPr lang="en-GB" dirty="0"/>
              <a:t>At Coopers’ we use SketchUp to model in 3D.  But as mentioned above you are free to use a programme that you’ve used before if you have access to it.  If not then you can register for a </a:t>
            </a:r>
            <a:r>
              <a:rPr lang="en-GB" b="1" dirty="0"/>
              <a:t>free</a:t>
            </a:r>
            <a:r>
              <a:rPr lang="en-GB" dirty="0"/>
              <a:t> 7-day trial of </a:t>
            </a:r>
            <a:r>
              <a:rPr lang="en-GB" b="1" dirty="0"/>
              <a:t>SketchUp</a:t>
            </a:r>
            <a:r>
              <a:rPr lang="en-GB" dirty="0"/>
              <a:t> via this link: </a:t>
            </a:r>
            <a:r>
              <a:rPr lang="en-GB" dirty="0">
                <a:hlinkClick r:id="rId4"/>
              </a:rPr>
              <a:t>www.sketchup.com/download?sketchup=make</a:t>
            </a:r>
            <a:r>
              <a:rPr lang="en-GB" dirty="0"/>
              <a:t> </a:t>
            </a:r>
          </a:p>
          <a:p>
            <a:pPr marL="0" indent="0">
              <a:buNone/>
            </a:pPr>
            <a:endParaRPr lang="en-GB" dirty="0"/>
          </a:p>
          <a:p>
            <a:pPr marL="0" indent="0">
              <a:buNone/>
            </a:pPr>
            <a:r>
              <a:rPr lang="en-GB" dirty="0"/>
              <a:t>For those students who have never used it before you may find the following YouTube tutorials helpful to get to grips with the programme and help you to develop the skills needed to complete the task:</a:t>
            </a:r>
          </a:p>
          <a:p>
            <a:pPr marL="0" indent="0">
              <a:buNone/>
            </a:pPr>
            <a:r>
              <a:rPr lang="en-GB" dirty="0"/>
              <a:t>SketchUp for Beginners - Part 1 - Basic Functions </a:t>
            </a:r>
            <a:r>
              <a:rPr lang="en-GB" sz="2900" dirty="0">
                <a:hlinkClick r:id="rId5"/>
              </a:rPr>
              <a:t>https://www.youtube.com/watch?v=BZ-uPJLxav0</a:t>
            </a:r>
            <a:endParaRPr lang="en-GB" dirty="0"/>
          </a:p>
          <a:p>
            <a:pPr marL="0" indent="0">
              <a:buNone/>
            </a:pPr>
            <a:r>
              <a:rPr lang="en-GB" dirty="0"/>
              <a:t>SketchUp for Beginners - Part 2 - Modelling a House </a:t>
            </a:r>
            <a:r>
              <a:rPr lang="en-GB" sz="2900" dirty="0">
                <a:hlinkClick r:id="rId6"/>
              </a:rPr>
              <a:t>https://www.youtube.com/watch?v=9QREMRZqb3o</a:t>
            </a:r>
            <a:endParaRPr lang="en-GB" sz="2900" dirty="0"/>
          </a:p>
          <a:p>
            <a:pPr marL="0" indent="0">
              <a:buNone/>
            </a:pPr>
            <a:endParaRPr lang="en-GB" dirty="0"/>
          </a:p>
          <a:p>
            <a:pPr marL="0" indent="0">
              <a:buNone/>
            </a:pPr>
            <a:endParaRPr lang="en-GB" dirty="0"/>
          </a:p>
        </p:txBody>
      </p:sp>
      <p:pic>
        <p:nvPicPr>
          <p:cNvPr id="1026" name="Picture 2" descr="Tinkercad">
            <a:extLst>
              <a:ext uri="{FF2B5EF4-FFF2-40B4-BE49-F238E27FC236}">
                <a16:creationId xmlns:a16="http://schemas.microsoft.com/office/drawing/2014/main" id="{5A64A85F-305D-4BE7-94DF-820C128E8A0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0152" y="116632"/>
            <a:ext cx="1199528" cy="11995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olidworks - Iconsys">
            <a:extLst>
              <a:ext uri="{FF2B5EF4-FFF2-40B4-BE49-F238E27FC236}">
                <a16:creationId xmlns:a16="http://schemas.microsoft.com/office/drawing/2014/main" id="{64673D8E-06D9-491A-AD24-B5BC3AB228E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9586" t="26226" r="9586" b="30981"/>
          <a:stretch/>
        </p:blipFill>
        <p:spPr bwMode="auto">
          <a:xfrm>
            <a:off x="7155731" y="763364"/>
            <a:ext cx="1847250" cy="48897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usion 360 - Wikipedia">
            <a:extLst>
              <a:ext uri="{FF2B5EF4-FFF2-40B4-BE49-F238E27FC236}">
                <a16:creationId xmlns:a16="http://schemas.microsoft.com/office/drawing/2014/main" id="{55148870-A367-4C68-AF6A-56C978724EB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41244" y="70177"/>
            <a:ext cx="1664806" cy="82055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ketchUp">
            <a:extLst>
              <a:ext uri="{FF2B5EF4-FFF2-40B4-BE49-F238E27FC236}">
                <a16:creationId xmlns:a16="http://schemas.microsoft.com/office/drawing/2014/main" id="{0754E40B-4D63-489B-8147-357BAB74E2A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54111" y="182352"/>
            <a:ext cx="1069990" cy="1069990"/>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0F159CA6-FC68-46FA-8F8D-88BCF3056F6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16326799"/>
      </p:ext>
    </p:extLst>
  </p:cSld>
  <p:clrMapOvr>
    <a:masterClrMapping/>
  </p:clrMapOvr>
  <mc:AlternateContent xmlns:mc="http://schemas.openxmlformats.org/markup-compatibility/2006" xmlns:p14="http://schemas.microsoft.com/office/powerpoint/2010/main">
    <mc:Choice Requires="p14">
      <p:transition spd="slow" p14:dur="2000" advTm="241412"/>
    </mc:Choice>
    <mc:Fallback xmlns="">
      <p:transition spd="slow" advTm="2414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316</TotalTime>
  <Words>518</Words>
  <Application>Microsoft Office PowerPoint</Application>
  <PresentationFormat>On-screen Show (4:3)</PresentationFormat>
  <Paragraphs>40</Paragraphs>
  <Slides>4</Slides>
  <Notes>0</Notes>
  <HiddenSlides>0</HiddenSlides>
  <MMClips>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vt:i4>
      </vt:variant>
    </vt:vector>
  </HeadingPairs>
  <TitlesOfParts>
    <vt:vector size="11" baseType="lpstr">
      <vt:lpstr>FangSong</vt:lpstr>
      <vt:lpstr>Arial</vt:lpstr>
      <vt:lpstr>Baskerville Old Face</vt:lpstr>
      <vt:lpstr>Calibri</vt:lpstr>
      <vt:lpstr>Segoe Script</vt:lpstr>
      <vt:lpstr>Times New Roman</vt:lpstr>
      <vt:lpstr>Office Theme</vt:lpstr>
      <vt:lpstr>Sixth Form Summer Task</vt:lpstr>
      <vt:lpstr>Roboville, AI, USA</vt:lpstr>
      <vt:lpstr>Your challenge…</vt:lpstr>
      <vt:lpstr>The next step…</vt:lpstr>
    </vt:vector>
  </TitlesOfParts>
  <Company>Coopers Coborn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12</dc:title>
  <dc:creator>Claire Brennan</dc:creator>
  <cp:lastModifiedBy>Robert Bell</cp:lastModifiedBy>
  <cp:revision>28</cp:revision>
  <dcterms:created xsi:type="dcterms:W3CDTF">2017-07-10T11:40:39Z</dcterms:created>
  <dcterms:modified xsi:type="dcterms:W3CDTF">2024-07-01T15:05:08Z</dcterms:modified>
</cp:coreProperties>
</file>